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70" r:id="rId2"/>
    <p:sldId id="373" r:id="rId3"/>
    <p:sldId id="374" r:id="rId4"/>
    <p:sldId id="311" r:id="rId5"/>
    <p:sldId id="309" r:id="rId6"/>
    <p:sldId id="375" r:id="rId7"/>
    <p:sldId id="322" r:id="rId8"/>
    <p:sldId id="357" r:id="rId9"/>
    <p:sldId id="350" r:id="rId10"/>
    <p:sldId id="351" r:id="rId11"/>
    <p:sldId id="358" r:id="rId12"/>
    <p:sldId id="368" r:id="rId13"/>
    <p:sldId id="352" r:id="rId14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935"/>
    <a:srgbClr val="FF7233"/>
    <a:srgbClr val="6974C9"/>
    <a:srgbClr val="FF8133"/>
    <a:srgbClr val="FE8B34"/>
    <a:srgbClr val="FF7053"/>
    <a:srgbClr val="7093D2"/>
    <a:srgbClr val="FDAC35"/>
    <a:srgbClr val="CEDEE8"/>
    <a:srgbClr val="FE99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6" y="17"/>
            <a:ext cx="2949575" cy="498475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466" y="17"/>
            <a:ext cx="2949575" cy="498475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3384984A-599E-482F-84F1-67D3B4C1F115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6" y="9440894"/>
            <a:ext cx="2949575" cy="498475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466" y="9440894"/>
            <a:ext cx="2949575" cy="498475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B3F3A7E6-77D4-4C22-A5AE-0FFC1B913DA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6805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6" y="17"/>
            <a:ext cx="2949575" cy="498475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66" y="17"/>
            <a:ext cx="2949575" cy="498475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1A7FE987-F279-439F-9532-5B65A899A20B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34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54" y="4783146"/>
            <a:ext cx="5443537" cy="3913187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6" y="9440894"/>
            <a:ext cx="2949575" cy="498475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66" y="9440894"/>
            <a:ext cx="2949575" cy="498475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379A5881-C066-4D2C-BB9E-F4A1B663766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122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41236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3559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136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2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8114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869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4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1915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1523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A5881-C066-4D2C-BB9E-F4A1B6637666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048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486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0148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3718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2280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4232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241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3265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133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9007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300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78175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B4A9-F4FD-4684-9DD6-A15A35A4E2C3}" type="datetimeFigureOut">
              <a:rPr kumimoji="1" lang="ja-JP" altLang="en-US" smtClean="0"/>
              <a:t>2022/3/17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7DA88-A2A7-4BBB-BA4D-D777B331B5F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264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99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 txBox="1">
            <a:spLocks/>
          </p:cNvSpPr>
          <p:nvPr/>
        </p:nvSpPr>
        <p:spPr>
          <a:xfrm>
            <a:off x="220107" y="251209"/>
            <a:ext cx="9468000" cy="10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  <a:effectLst>
            <a:outerShdw blurRad="635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575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 </a:t>
            </a:r>
            <a:r>
              <a:rPr kumimoji="1" lang="ja-JP" altLang="en-US" sz="5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愛知県新型コロナウイルス感染症</a:t>
            </a:r>
            <a:endParaRPr kumimoji="1" lang="en-US" altLang="ja-JP" sz="5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220107" y="2507673"/>
            <a:ext cx="9468000" cy="2964872"/>
          </a:xfrm>
          <a:solidFill>
            <a:schemeClr val="bg1"/>
          </a:solidFill>
          <a:ln w="12700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algn="ctr"/>
            <a:r>
              <a:rPr lang="ja-JP" altLang="en-US" sz="16000" b="1" spc="1000" dirty="0">
                <a:ln w="2540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63500" dist="88900" dir="2700000" algn="tl">
                    <a:srgbClr val="000000">
                      <a:alpha val="60000"/>
                    </a:srgbClr>
                  </a:outerShdw>
                </a:effectLst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厳重警戒</a:t>
            </a:r>
            <a:endParaRPr kumimoji="1" lang="ja-JP" altLang="en-US" sz="16000" b="1" spc="1000" dirty="0">
              <a:ln w="25400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63500" dist="88900" dir="2700000" algn="tl">
                  <a:srgbClr val="000000">
                    <a:alpha val="60000"/>
                  </a:srgbClr>
                </a:outerShdw>
              </a:effectLst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244342" y="5628072"/>
            <a:ext cx="9419531" cy="10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  <a:effectLst>
            <a:outerShdw blurRad="635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indent="179388">
              <a:defRPr/>
            </a:pPr>
            <a:r>
              <a:rPr kumimoji="1" lang="ja-JP" altLang="en-US" sz="4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愛知県全域 </a:t>
            </a:r>
            <a:r>
              <a:rPr kumimoji="1" lang="ja-JP" altLang="en-US" sz="48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48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kumimoji="1" lang="ja-JP" altLang="en-US" sz="4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48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22</a:t>
            </a:r>
            <a:r>
              <a:rPr kumimoji="1" lang="ja-JP" altLang="en-US" sz="4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日～</a:t>
            </a:r>
            <a:endParaRPr kumimoji="1" lang="en-US" altLang="ja-JP" sz="4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0" y="1292766"/>
            <a:ext cx="9688107" cy="1137144"/>
          </a:xfrm>
          <a:prstGeom prst="rect">
            <a:avLst/>
          </a:prstGeom>
          <a:noFill/>
          <a:ln w="38100">
            <a:noFill/>
          </a:ln>
          <a:effectLst>
            <a:outerShdw blurRad="635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indent="179388">
              <a:defRPr/>
            </a:pPr>
            <a:r>
              <a:rPr lang="ja-JP" altLang="en-US" b="1" dirty="0">
                <a:ln w="22225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Arial" panose="020B0604020202020204" pitchFamily="34" charset="0"/>
              </a:rPr>
              <a:t>第６波の終息に向け</a:t>
            </a:r>
            <a:endParaRPr kumimoji="1" lang="en-US" altLang="ja-JP" b="1" i="0" u="none" strike="noStrike" kern="1200" cap="none" spc="0" normalizeH="0" baseline="0" noProof="0" dirty="0">
              <a:ln w="22225">
                <a:solidFill>
                  <a:schemeClr val="tx1"/>
                </a:solidFill>
              </a:ln>
              <a:solidFill>
                <a:prstClr val="white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937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 txBox="1">
            <a:spLocks/>
          </p:cNvSpPr>
          <p:nvPr/>
        </p:nvSpPr>
        <p:spPr>
          <a:xfrm>
            <a:off x="155655" y="4189841"/>
            <a:ext cx="9612000" cy="2576718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72000" rIns="0" bIns="720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ts val="3200"/>
              </a:lnSpc>
              <a:defRPr/>
            </a:pPr>
            <a:r>
              <a:rPr lang="ja-JP" altLang="en-US" sz="30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○健康観察・感染防止を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徹底</a:t>
            </a:r>
            <a:r>
              <a:rPr lang="ja-JP" altLang="en-US" sz="30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教育活動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継続</a:t>
            </a:r>
            <a:endParaRPr lang="en-US" altLang="ja-JP" sz="3000" dirty="0">
              <a:ln w="6350">
                <a:noFill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indent="179388">
              <a:lnSpc>
                <a:spcPts val="3200"/>
              </a:lnSpc>
              <a:defRPr/>
            </a:pPr>
            <a:r>
              <a:rPr lang="ja-JP" altLang="en-US" sz="30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感染症対策を講じてもなお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感染リスクが高い学習活動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は、</a:t>
            </a:r>
            <a:endParaRPr lang="en-US" altLang="ja-JP" sz="30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indent="179388">
              <a:lnSpc>
                <a:spcPts val="3200"/>
              </a:lnSpc>
              <a:defRPr/>
            </a:pPr>
            <a:r>
              <a:rPr lang="en-US" altLang="ja-JP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地域の感染状況に応じて、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慎重に再開を検討</a:t>
            </a:r>
            <a:endParaRPr kumimoji="1" lang="en-US" altLang="ja-JP" sz="3000" b="0" i="0" u="none" strike="noStrike" kern="1200" cap="none" normalizeH="0" noProof="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indent="179388">
              <a:lnSpc>
                <a:spcPts val="3200"/>
              </a:lnSpc>
              <a:defRPr/>
            </a:pP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○臨時休業等で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登校できない場合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は、可能な限り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オンライン</a:t>
            </a:r>
            <a:endParaRPr lang="en-US" altLang="ja-JP" sz="30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indent="179388">
              <a:lnSpc>
                <a:spcPts val="3200"/>
              </a:lnSpc>
              <a:defRPr/>
            </a:pP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による学習支援</a:t>
            </a:r>
            <a:endParaRPr lang="en-US" altLang="ja-JP" sz="30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indent="179388">
              <a:lnSpc>
                <a:spcPts val="3200"/>
              </a:lnSpc>
              <a:defRPr/>
            </a:pPr>
            <a:r>
              <a:rPr lang="ja-JP" altLang="en-US" sz="30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部活動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など</a:t>
            </a:r>
            <a:r>
              <a:rPr lang="ja-JP" altLang="en-US" sz="30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集団行動における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感染防止対策の徹底</a:t>
            </a:r>
            <a:endParaRPr lang="en-US" altLang="ja-JP" sz="30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55655" y="3468285"/>
            <a:ext cx="9612000" cy="711831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3175">
                  <a:solidFill>
                    <a:schemeClr val="bg1">
                      <a:alpha val="40000"/>
                    </a:schemeClr>
                  </a:solidFill>
                </a:ln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4800" b="1" dirty="0">
                <a:ln w="3175">
                  <a:solidFill>
                    <a:schemeClr val="bg1">
                      <a:alpha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⑬ 学校等での対応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5655" y="829878"/>
            <a:ext cx="9612000" cy="2625346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180000" rIns="0" bIns="144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63525">
              <a:lnSpc>
                <a:spcPts val="3200"/>
              </a:lnSpc>
            </a:pP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卒業式、入学式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等は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適切な開催方法を検討</a:t>
            </a:r>
            <a:endParaRPr lang="en-US" altLang="ja-JP" sz="30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263525" algn="just">
              <a:lnSpc>
                <a:spcPts val="3200"/>
              </a:lnSpc>
            </a:pP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歓送迎会</a:t>
            </a:r>
            <a:r>
              <a:rPr lang="ja-JP" altLang="en-US" sz="30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30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新歓コンパ</a:t>
            </a:r>
            <a:r>
              <a:rPr lang="ja-JP" altLang="en-US" sz="30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30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謝恩会、花見</a:t>
            </a:r>
            <a:r>
              <a:rPr lang="ja-JP" altLang="en-US" sz="30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による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大人数・</a:t>
            </a:r>
            <a:endParaRPr lang="en-US" altLang="ja-JP" sz="30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263525">
              <a:lnSpc>
                <a:spcPts val="3200"/>
              </a:lnSpc>
            </a:pP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</a:t>
            </a:r>
            <a:r>
              <a:rPr lang="ja-JP" altLang="en-US" sz="30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長時間</a:t>
            </a:r>
            <a:r>
              <a:rPr lang="ja-JP" altLang="en-US" sz="30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飲食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回避</a:t>
            </a:r>
            <a:endParaRPr lang="en-US" altLang="ja-JP" sz="30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263525">
              <a:lnSpc>
                <a:spcPts val="3200"/>
              </a:lnSpc>
            </a:pP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卒業旅行、友人との旅行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</a:t>
            </a:r>
            <a:r>
              <a:rPr lang="ja-JP" altLang="en-US" sz="30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は、</a:t>
            </a:r>
            <a:r>
              <a:rPr lang="ja-JP" altLang="en-US" sz="30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感染防止対策</a:t>
            </a:r>
            <a:r>
              <a:rPr lang="ja-JP" altLang="en-US" sz="30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30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徹底</a:t>
            </a:r>
            <a:endParaRPr lang="en-US" altLang="ja-JP" sz="30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263525">
              <a:lnSpc>
                <a:spcPts val="3200"/>
              </a:lnSpc>
            </a:pP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○花見、春祭りなど、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多人数が集まる「季節の行事」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endParaRPr lang="en-US" altLang="ja-JP" sz="30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263525">
              <a:lnSpc>
                <a:spcPts val="3200"/>
              </a:lnSpc>
            </a:pP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感染防止対策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3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徹底</a:t>
            </a:r>
            <a:endParaRPr lang="en-US" altLang="ja-JP" sz="3000" dirty="0">
              <a:ln w="2095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5655" y="82199"/>
            <a:ext cx="9612000" cy="765718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ct val="100000"/>
              </a:lnSpc>
            </a:pPr>
            <a:r>
              <a:rPr lang="ja-JP" altLang="en-US" sz="43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⑫ ３月・４月に行われる行事等での対策</a:t>
            </a:r>
            <a:endParaRPr lang="ja-JP" altLang="en-US" sz="4300" dirty="0">
              <a:ln w="6350">
                <a:noFill/>
              </a:ln>
              <a:solidFill>
                <a:schemeClr val="bg1"/>
              </a:solidFill>
              <a:effectLst>
                <a:outerShdw blurRad="63500" dist="63500" dir="2700000" algn="tl">
                  <a:srgbClr val="000000">
                    <a:alpha val="5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125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155655" y="960509"/>
            <a:ext cx="9612000" cy="5745211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144000" rIns="0" bIns="144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○社会的機能を維持するため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原則開所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、休園した</a:t>
            </a:r>
            <a:endParaRPr lang="en-US" altLang="ja-JP" sz="3200" spc="-150" dirty="0">
              <a:ln w="6350">
                <a:noFill/>
              </a:ln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保育所等の児童に対する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代替保育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確保</a:t>
            </a:r>
            <a:endParaRPr lang="en-US" altLang="ja-JP" sz="3200" spc="-15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感染リスク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が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高い活動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避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け、できるだけ</a:t>
            </a:r>
            <a:r>
              <a:rPr lang="ja-JP" altLang="en-US" sz="3200" spc="-15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少人数</a:t>
            </a:r>
            <a:endParaRPr lang="en-US" altLang="ja-JP" sz="3200" spc="-150" dirty="0" smtClean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200" spc="-150" dirty="0" smtClean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分割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するなど、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感染を広げない形での保育</a:t>
            </a:r>
            <a:endParaRPr lang="en-US" altLang="ja-JP" sz="3200" spc="-15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発熱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等の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症状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がある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児童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登園自粛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徹底</a:t>
            </a:r>
            <a:endParaRPr lang="en-US" altLang="ja-JP" sz="3200" spc="-15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大人数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での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行事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3200" spc="-1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自粛</a:t>
            </a:r>
            <a:endParaRPr lang="en-US" altLang="ja-JP" sz="3200" spc="-15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</a:t>
            </a:r>
            <a:r>
              <a:rPr lang="ja-JP" altLang="ja-JP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マスクの着用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が無理なく可能と判断される</a:t>
            </a:r>
            <a:r>
              <a:rPr lang="ja-JP" altLang="ja-JP" sz="3200" spc="-15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児童に</a:t>
            </a:r>
            <a:endParaRPr lang="en-US" altLang="ja-JP" sz="3200" spc="-15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ja-JP" sz="3200" spc="-15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ついて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は、</a:t>
            </a:r>
            <a:r>
              <a:rPr lang="ja-JP" altLang="ja-JP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可能な範囲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で、</a:t>
            </a:r>
            <a:r>
              <a:rPr lang="ja-JP" altLang="ja-JP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一時的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に、</a:t>
            </a:r>
            <a:r>
              <a:rPr lang="ja-JP" altLang="ja-JP" sz="32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マスク</a:t>
            </a:r>
            <a:r>
              <a:rPr lang="ja-JP" altLang="en-US" sz="32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endParaRPr lang="en-US" altLang="ja-JP" sz="3200" spc="-15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ja-JP" sz="32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着用</a:t>
            </a:r>
            <a:r>
              <a:rPr lang="ja-JP" altLang="en-US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を奨めます</a:t>
            </a:r>
            <a:endParaRPr lang="en-US" altLang="ja-JP" sz="3200" spc="-15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ただし、</a:t>
            </a:r>
            <a:r>
              <a:rPr lang="ja-JP" altLang="ja-JP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２歳未満児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ja-JP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マスク着用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は</a:t>
            </a:r>
            <a:r>
              <a:rPr lang="ja-JP" altLang="ja-JP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奨めず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</a:t>
            </a:r>
            <a:endParaRPr lang="en-US" altLang="ja-JP" sz="3200" spc="-15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ja-JP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低年齢児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については</a:t>
            </a:r>
            <a:r>
              <a:rPr lang="ja-JP" altLang="ja-JP" sz="32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特に慎重</a:t>
            </a:r>
            <a:r>
              <a:rPr lang="ja-JP" altLang="ja-JP" sz="3200" spc="-15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</a:t>
            </a:r>
            <a:r>
              <a:rPr lang="ja-JP" altLang="ja-JP" sz="3200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対応</a:t>
            </a:r>
            <a:endParaRPr lang="en-US" altLang="ja-JP" sz="3200" spc="-15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 smtClean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</a:t>
            </a:r>
            <a:r>
              <a:rPr lang="ja-JP" altLang="en-US" sz="3200" spc="-15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発熱</a:t>
            </a:r>
            <a:r>
              <a:rPr lang="ja-JP" altLang="en-US" sz="3200" spc="-150" dirty="0" smtClean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等の症状がある</a:t>
            </a:r>
            <a:r>
              <a:rPr lang="ja-JP" altLang="en-US" sz="3200" spc="-15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職員</a:t>
            </a:r>
            <a:r>
              <a:rPr lang="ja-JP" altLang="en-US" sz="3200" spc="-150" dirty="0" smtClean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3200" spc="-15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休暇取得</a:t>
            </a:r>
            <a:r>
              <a:rPr lang="ja-JP" altLang="en-US" sz="3200" spc="-150" dirty="0" smtClean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の徹底、</a:t>
            </a:r>
            <a:endParaRPr lang="en-US" altLang="ja-JP" sz="3200" spc="-150" dirty="0" smtClean="0">
              <a:ln w="6350">
                <a:noFill/>
              </a:ln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263525" algn="just">
              <a:lnSpc>
                <a:spcPts val="3400"/>
              </a:lnSpc>
            </a:pP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200" spc="-150" dirty="0" smtClean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職員に対する</a:t>
            </a:r>
            <a:r>
              <a:rPr lang="ja-JP" altLang="en-US" sz="3200" spc="-150" dirty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早期</a:t>
            </a:r>
            <a:r>
              <a:rPr lang="ja-JP" altLang="en-US" sz="3200" spc="-150" dirty="0" smtClean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</a:t>
            </a:r>
            <a:r>
              <a:rPr lang="ja-JP" altLang="en-US" sz="3200" spc="-15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ワクチン３回目接種</a:t>
            </a:r>
            <a:r>
              <a:rPr lang="ja-JP" altLang="en-US" sz="3200" spc="-150" dirty="0" smtClean="0">
                <a:ln w="6350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の実施</a:t>
            </a:r>
            <a:endParaRPr lang="en-US" altLang="ja-JP" sz="3200" spc="-150" dirty="0">
              <a:ln w="2095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5655" y="194791"/>
            <a:ext cx="9612000" cy="765718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ct val="100000"/>
              </a:lnSpc>
            </a:pPr>
            <a:r>
              <a:rPr lang="ja-JP" altLang="en-US" sz="3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⑭ 保育所、認定こども園、幼稚園等での対応</a:t>
            </a:r>
            <a:endParaRPr lang="ja-JP" altLang="en-US" sz="3800" dirty="0">
              <a:ln w="6350">
                <a:noFill/>
              </a:ln>
              <a:solidFill>
                <a:schemeClr val="bg1"/>
              </a:solidFill>
              <a:effectLst>
                <a:outerShdw blurRad="63500" dist="63500" dir="2700000" algn="tl">
                  <a:srgbClr val="000000">
                    <a:alpha val="5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20170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155655" y="960509"/>
            <a:ext cx="9612000" cy="5701548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252000" rIns="0" bIns="144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63525">
              <a:lnSpc>
                <a:spcPct val="100000"/>
              </a:lnSpc>
            </a:pPr>
            <a:r>
              <a:rPr lang="ja-JP" altLang="en-US" sz="4000" dirty="0">
                <a:ln w="6350">
                  <a:noFill/>
                </a:ln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レクリエーション時のマスク着用、送</a:t>
            </a:r>
            <a:endParaRPr lang="en-US" altLang="ja-JP" sz="4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indent="263525">
              <a:lnSpc>
                <a:spcPct val="100000"/>
              </a:lnSpc>
            </a:pPr>
            <a:r>
              <a:rPr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迎時の</a:t>
            </a:r>
            <a:r>
              <a:rPr lang="ja-JP" altLang="ja-JP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窓開け</a:t>
            </a:r>
            <a:r>
              <a:rPr lang="ja-JP" altLang="en-US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や、発熱した従業者の休</a:t>
            </a:r>
            <a:endParaRPr lang="en-US" altLang="ja-JP" sz="4000" dirty="0" smtClean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indent="263525">
              <a:lnSpc>
                <a:spcPct val="100000"/>
              </a:lnSpc>
            </a:pPr>
            <a:r>
              <a:rPr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en-US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暇</a:t>
            </a:r>
            <a:r>
              <a:rPr lang="ja-JP" altLang="ja-JP" sz="40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等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、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「介護現場に</a:t>
            </a:r>
            <a:r>
              <a:rPr lang="ja-JP" altLang="ja-JP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おける感染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対策</a:t>
            </a:r>
            <a:r>
              <a:rPr lang="ja-JP" altLang="ja-JP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</a:t>
            </a:r>
            <a:endParaRPr lang="en-US" altLang="ja-JP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indent="263525">
              <a:lnSpc>
                <a:spcPct val="100000"/>
              </a:lnSpc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手引き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」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に基づく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対応を</a:t>
            </a:r>
            <a:r>
              <a:rPr lang="ja-JP" altLang="ja-JP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徹底</a:t>
            </a:r>
            <a:endParaRPr lang="en-US" altLang="ja-JP" sz="40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indent="263525">
              <a:lnSpc>
                <a:spcPct val="100000"/>
              </a:lnSpc>
            </a:pPr>
            <a:r>
              <a:rPr lang="ja-JP" altLang="en-US" sz="4000" dirty="0">
                <a:ln w="20955">
                  <a:noFill/>
                </a:ln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○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面会者からの感染を防ぐため、感染が</a:t>
            </a:r>
            <a:endParaRPr lang="en-US" altLang="ja-JP" sz="4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indent="263525">
              <a:lnSpc>
                <a:spcPct val="100000"/>
              </a:lnSpc>
            </a:pPr>
            <a:r>
              <a:rPr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拡大している地域では、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オンラインに</a:t>
            </a:r>
            <a:endParaRPr lang="en-US" altLang="ja-JP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indent="263525">
              <a:lnSpc>
                <a:spcPct val="100000"/>
              </a:lnSpc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よる面会の実施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も含めて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対応を検討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。</a:t>
            </a:r>
            <a:endParaRPr lang="en-US" altLang="ja-JP" sz="4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indent="263525">
              <a:lnSpc>
                <a:spcPct val="100000"/>
              </a:lnSpc>
            </a:pPr>
            <a:r>
              <a:rPr lang="ja-JP" altLang="en-US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通所施設において、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導線の分離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など、</a:t>
            </a:r>
            <a:endParaRPr lang="en-US" altLang="ja-JP" sz="40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pPr indent="263525">
              <a:lnSpc>
                <a:spcPct val="100000"/>
              </a:lnSpc>
            </a:pP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　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感染対策</a:t>
            </a:r>
            <a:r>
              <a:rPr lang="ja-JP" altLang="ja-JP" sz="40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を</a:t>
            </a:r>
            <a:r>
              <a:rPr lang="ja-JP" altLang="ja-JP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さらに徹底</a:t>
            </a:r>
            <a:endParaRPr lang="en-US" altLang="ja-JP" sz="3000" dirty="0">
              <a:ln w="20955"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155655" y="225903"/>
            <a:ext cx="9612000" cy="765718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ct val="100000"/>
              </a:lnSpc>
            </a:pP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⑮ 高齢者施設等での対応</a:t>
            </a:r>
            <a:endParaRPr lang="ja-JP" altLang="en-US" sz="4800" dirty="0">
              <a:ln w="6350">
                <a:noFill/>
              </a:ln>
              <a:solidFill>
                <a:schemeClr val="bg1"/>
              </a:solidFill>
              <a:effectLst>
                <a:outerShdw blurRad="63500" dist="63500" dir="2700000" algn="tl">
                  <a:srgbClr val="000000">
                    <a:alpha val="5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2353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 1"/>
          <p:cNvSpPr txBox="1">
            <a:spLocks/>
          </p:cNvSpPr>
          <p:nvPr/>
        </p:nvSpPr>
        <p:spPr>
          <a:xfrm>
            <a:off x="142956" y="821277"/>
            <a:ext cx="9612000" cy="5956664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468000" rIns="0" bIns="3960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ct val="100000"/>
              </a:lnSpc>
              <a:spcBef>
                <a:spcPts val="600"/>
              </a:spcBef>
              <a:defRPr/>
            </a:pP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感染不安を感じる無症状者等</a:t>
            </a:r>
            <a:r>
              <a:rPr lang="ja-JP" altLang="en-US" sz="29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</a:t>
            </a:r>
            <a:r>
              <a:rPr lang="ja-JP" altLang="en-US" sz="29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  <a:r>
              <a:rPr lang="ja-JP" altLang="en-US" sz="29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ＰＣＲ等検査</a:t>
            </a:r>
            <a:endParaRPr lang="en-US" altLang="ja-JP" sz="29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  <a:spcBef>
                <a:spcPts val="600"/>
              </a:spcBef>
              <a:defRPr/>
            </a:pPr>
            <a:r>
              <a:rPr lang="ja-JP" altLang="en-US" sz="29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を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</a:t>
            </a:r>
            <a:endParaRPr lang="en-US" altLang="ja-JP" sz="29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  <a:spcBef>
                <a:spcPts val="600"/>
              </a:spcBef>
              <a:defRPr/>
            </a:pP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ワクチン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３回目接種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を国、市町村、医療機関、医師会等</a:t>
            </a:r>
            <a:endParaRPr kumimoji="1" lang="en-US" altLang="ja-JP" sz="2900" b="0" i="0" u="none" strike="noStrike" kern="1200" cap="none" spc="0" normalizeH="0" baseline="0" noProof="0" dirty="0">
              <a:ln w="6350">
                <a:noFill/>
              </a:ln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altLang="ja-JP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関係団体、企業・大学等と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緊密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連携</a:t>
            </a: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し、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希望者全て</a:t>
            </a: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</a:t>
            </a:r>
            <a:endParaRPr lang="en-US" altLang="ja-JP" sz="29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altLang="ja-JP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滑に推進</a:t>
            </a:r>
            <a:endParaRPr lang="en-US" altLang="ja-JP" sz="29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  <a:spcBef>
                <a:spcPts val="600"/>
              </a:spcBef>
              <a:defRPr/>
            </a:pP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○３回目接種の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接種間隔</a:t>
            </a: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６か月に前倒す</a:t>
            </a:r>
            <a:r>
              <a:rPr lang="ja-JP" altLang="en-US" sz="29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とともに</a:t>
            </a: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、医療従</a:t>
            </a:r>
            <a:endParaRPr lang="en-US" altLang="ja-JP" sz="29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  <a:spcBef>
                <a:spcPts val="600"/>
              </a:spcBef>
              <a:defRPr/>
            </a:pPr>
            <a:r>
              <a:rPr lang="en-US" altLang="ja-JP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</a:t>
            </a: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事者等に対する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接種券なしの接種</a:t>
            </a: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積極的に推進</a:t>
            </a:r>
            <a:endParaRPr lang="en-US" altLang="ja-JP" sz="29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  <a:spcBef>
                <a:spcPts val="600"/>
              </a:spcBef>
              <a:defRPr/>
            </a:pPr>
            <a:r>
              <a:rPr lang="ja-JP" altLang="en-US" sz="29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小児接種</a:t>
            </a:r>
            <a:r>
              <a:rPr lang="ja-JP" altLang="en-US" sz="29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</a:t>
            </a:r>
            <a:r>
              <a:rPr lang="ja-JP" altLang="en-US" sz="29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副反応に関する相談体制</a:t>
            </a:r>
            <a:r>
              <a:rPr lang="ja-JP" altLang="en-US" sz="29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確保</a:t>
            </a:r>
            <a:endParaRPr lang="en-US" altLang="ja-JP" sz="29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17938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飲食店等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感染防止対策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endParaRPr kumimoji="1" lang="en-US" altLang="ja-JP" sz="2900" b="0" i="0" u="none" strike="noStrike" kern="1200" cap="none" spc="0" normalizeH="0" baseline="0" noProof="0" dirty="0">
              <a:ln w="6350">
                <a:noFill/>
              </a:ln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17938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向上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を図る</a:t>
            </a:r>
            <a:r>
              <a:rPr kumimoji="1" lang="ja-JP" altLang="en-US" sz="2900" b="0" i="0" u="none" strike="noStrike" kern="1200" cap="none" spc="0" normalizeH="0" baseline="0" noProof="0" dirty="0" err="1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た</a:t>
            </a: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め、</a:t>
            </a:r>
            <a:r>
              <a:rPr lang="ja-JP" altLang="en-US" sz="29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あいスタ</a:t>
            </a:r>
            <a:endParaRPr lang="en-US" altLang="ja-JP" sz="29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179388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認証制度</a:t>
            </a:r>
            <a:r>
              <a:rPr lang="ja-JP" altLang="en-US" sz="2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kumimoji="1" lang="ja-JP" altLang="en-US" sz="2900" b="0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普及</a:t>
            </a:r>
            <a:endParaRPr kumimoji="1" lang="en-US" altLang="ja-JP" sz="2900" b="0" i="0" u="none" strike="noStrike" kern="1200" cap="none" spc="0" normalizeH="0" baseline="0" noProof="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タイトル 1"/>
          <p:cNvSpPr txBox="1">
            <a:spLocks/>
          </p:cNvSpPr>
          <p:nvPr/>
        </p:nvSpPr>
        <p:spPr>
          <a:xfrm>
            <a:off x="142956" y="129750"/>
            <a:ext cx="9612000" cy="781384"/>
          </a:xfrm>
          <a:prstGeom prst="rect">
            <a:avLst/>
          </a:prstGeom>
          <a:solidFill>
            <a:schemeClr val="tx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9501188" algn="l"/>
              </a:tabLst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 w="3175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Ⅳ</a:t>
            </a:r>
            <a:r>
              <a:rPr kumimoji="1" lang="ja-JP" altLang="en-US" sz="5400" b="1" i="0" u="none" strike="noStrike" kern="1200" cap="none" spc="0" normalizeH="0" baseline="0" noProof="0" dirty="0">
                <a:ln w="3175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．</a:t>
            </a:r>
            <a:r>
              <a:rPr kumimoji="1" lang="ja-JP" altLang="en-US" sz="5400" b="1" i="0" u="none" strike="noStrike" kern="1200" cap="none" spc="0" normalizeH="0" baseline="0" noProof="0" dirty="0">
                <a:ln w="3175">
                  <a:solidFill>
                    <a:schemeClr val="tx1"/>
                  </a:solidFill>
                </a:ln>
                <a:solidFill>
                  <a:prstClr val="white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県の取組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407" y="5235797"/>
            <a:ext cx="2423459" cy="122314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07" t="37885" r="33109" b="37934"/>
          <a:stretch/>
        </p:blipFill>
        <p:spPr>
          <a:xfrm>
            <a:off x="5533318" y="5235797"/>
            <a:ext cx="1476000" cy="148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91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6952" y="759838"/>
            <a:ext cx="504000" cy="2629015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県</a:t>
            </a:r>
            <a:endParaRPr lang="en-US" altLang="ja-JP" sz="2400" dirty="0">
              <a:solidFill>
                <a:schemeClr val="bg1"/>
              </a:solidFill>
              <a:effectLst>
                <a:outerShdw blurRad="50800" dist="889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民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56952" y="3464868"/>
            <a:ext cx="504000" cy="3298829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none" lIns="91440" tIns="45720" rIns="91440" bIns="4572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事業者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952" y="28561"/>
            <a:ext cx="9764572" cy="666663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「厳重警戒」での感染防止対策 ①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1505" y="759838"/>
            <a:ext cx="4242543" cy="702315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①外出の注意点</a:t>
            </a:r>
            <a:endParaRPr kumimoji="1" lang="en-US" altLang="ja-JP" sz="2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1505" y="1539870"/>
            <a:ext cx="4242543" cy="621573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②県をまたぐ移動の注意点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1505" y="2238641"/>
            <a:ext cx="4248000" cy="54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③高齢者等への感染拡大の防止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1505" y="2848853"/>
            <a:ext cx="4242543" cy="54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④基本的な感染防止対策の徹底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1505" y="4780344"/>
            <a:ext cx="4248000" cy="54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⑥業種別ガイドラインの遵守等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1505" y="5398060"/>
            <a:ext cx="4248000" cy="72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⑦生活・経済の安定確保に不可欠</a:t>
            </a:r>
            <a:endParaRPr kumimoji="1" lang="en-US" altLang="ja-JP" sz="2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</a:t>
            </a:r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な業務の継続</a:t>
            </a:r>
          </a:p>
        </p:txBody>
      </p:sp>
      <p:sp>
        <p:nvSpPr>
          <p:cNvPr id="33" name="タイトル 1"/>
          <p:cNvSpPr txBox="1">
            <a:spLocks/>
          </p:cNvSpPr>
          <p:nvPr/>
        </p:nvSpPr>
        <p:spPr>
          <a:xfrm>
            <a:off x="4920441" y="759839"/>
            <a:ext cx="4896000" cy="702314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200"/>
              </a:lnSpc>
            </a:pPr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混雑した場所や感染リスクが高い場所を</a:t>
            </a:r>
            <a:endParaRPr lang="en-US" altLang="ja-JP" sz="2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>
              <a:lnSpc>
                <a:spcPts val="2200"/>
              </a:lnSpc>
            </a:pPr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避けて</a:t>
            </a: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4920441" y="1539869"/>
            <a:ext cx="4896000" cy="62157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基本的な感染防止対策を徹底</a:t>
            </a:r>
            <a:endParaRPr lang="en-US" altLang="ja-JP" sz="2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タイトル 1"/>
          <p:cNvSpPr txBox="1">
            <a:spLocks/>
          </p:cNvSpPr>
          <p:nvPr/>
        </p:nvSpPr>
        <p:spPr>
          <a:xfrm>
            <a:off x="4920441" y="2238641"/>
            <a:ext cx="4896000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高齢者・基礎疾患のある方に配慮</a:t>
            </a:r>
          </a:p>
        </p:txBody>
      </p:sp>
      <p:sp>
        <p:nvSpPr>
          <p:cNvPr id="36" name="タイトル 1"/>
          <p:cNvSpPr txBox="1">
            <a:spLocks/>
          </p:cNvSpPr>
          <p:nvPr/>
        </p:nvSpPr>
        <p:spPr>
          <a:xfrm>
            <a:off x="4920441" y="2848853"/>
            <a:ext cx="4896000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感染しない、感染させない</a:t>
            </a:r>
          </a:p>
        </p:txBody>
      </p:sp>
      <p:sp>
        <p:nvSpPr>
          <p:cNvPr id="38" name="タイトル 1"/>
          <p:cNvSpPr txBox="1">
            <a:spLocks/>
          </p:cNvSpPr>
          <p:nvPr/>
        </p:nvSpPr>
        <p:spPr>
          <a:xfrm>
            <a:off x="4934089" y="4780344"/>
            <a:ext cx="4896000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全ての施設で感染防止対策を自己点検</a:t>
            </a:r>
          </a:p>
        </p:txBody>
      </p:sp>
      <p:sp>
        <p:nvSpPr>
          <p:cNvPr id="39" name="タイトル 1"/>
          <p:cNvSpPr txBox="1">
            <a:spLocks/>
          </p:cNvSpPr>
          <p:nvPr/>
        </p:nvSpPr>
        <p:spPr>
          <a:xfrm>
            <a:off x="4934089" y="5398060"/>
            <a:ext cx="4896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十分な感染防止対策を講じつつ、業務を</a:t>
            </a:r>
            <a:endParaRPr lang="en-US" altLang="ja-JP" sz="2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継続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616696" y="3463688"/>
            <a:ext cx="4248000" cy="1238939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endParaRPr kumimoji="1" lang="ja-JP" altLang="en-US" sz="20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76760" y="3882316"/>
            <a:ext cx="4292031" cy="4308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⑤飲食店等に対する協力要請</a:t>
            </a:r>
          </a:p>
        </p:txBody>
      </p:sp>
      <p:sp>
        <p:nvSpPr>
          <p:cNvPr id="41" name="タイトル 1"/>
          <p:cNvSpPr txBox="1">
            <a:spLocks/>
          </p:cNvSpPr>
          <p:nvPr/>
        </p:nvSpPr>
        <p:spPr>
          <a:xfrm>
            <a:off x="4934089" y="3463688"/>
            <a:ext cx="4896000" cy="122246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入場者の感染防止のための整理・誘導</a:t>
            </a:r>
            <a:endParaRPr lang="en-US" altLang="ja-JP" sz="2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手指の消毒設備の設置</a:t>
            </a:r>
            <a:endParaRPr lang="en-US" altLang="ja-JP" sz="2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入場者に対するマスク着用等の周知　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E8E7DE6-B61C-4BE7-AD26-FC03DA214EAF}"/>
              </a:ext>
            </a:extLst>
          </p:cNvPr>
          <p:cNvSpPr txBox="1"/>
          <p:nvPr/>
        </p:nvSpPr>
        <p:spPr>
          <a:xfrm>
            <a:off x="610457" y="6182674"/>
            <a:ext cx="4248000" cy="54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⑧テレワークの推進等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A9186088-59C5-4D59-B419-A220EEA095E2}"/>
              </a:ext>
            </a:extLst>
          </p:cNvPr>
          <p:cNvSpPr txBox="1">
            <a:spLocks/>
          </p:cNvSpPr>
          <p:nvPr/>
        </p:nvSpPr>
        <p:spPr>
          <a:xfrm>
            <a:off x="4934089" y="6184115"/>
            <a:ext cx="4896000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テレワークやローテーション勤務の推進</a:t>
            </a:r>
          </a:p>
        </p:txBody>
      </p:sp>
    </p:spTree>
    <p:extLst>
      <p:ext uri="{BB962C8B-B14F-4D97-AF65-F5344CB8AC3E}">
        <p14:creationId xmlns:p14="http://schemas.microsoft.com/office/powerpoint/2010/main" val="4204863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タイトル 1"/>
          <p:cNvSpPr txBox="1">
            <a:spLocks/>
          </p:cNvSpPr>
          <p:nvPr/>
        </p:nvSpPr>
        <p:spPr>
          <a:xfrm>
            <a:off x="56952" y="6240643"/>
            <a:ext cx="504000" cy="529894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県</a:t>
            </a:r>
            <a:endParaRPr lang="en-US" altLang="ja-JP" sz="2400" dirty="0">
              <a:solidFill>
                <a:schemeClr val="bg1"/>
              </a:solidFill>
              <a:effectLst>
                <a:outerShdw blurRad="50800" dist="889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952" y="28561"/>
            <a:ext cx="9747771" cy="679780"/>
          </a:xfrm>
          <a:prstGeom prst="rect">
            <a:avLst/>
          </a:prstGeom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 anchor="ctr" anchorCtr="1">
            <a:noAutofit/>
          </a:bodyPr>
          <a:lstStyle/>
          <a:p>
            <a:r>
              <a:rPr kumimoji="1" lang="ja-JP" altLang="en-US" sz="4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「厳重警戒」での感染防止対策 ②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29423" y="4006466"/>
            <a:ext cx="4248000" cy="72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⑬学校等での対応</a:t>
            </a:r>
          </a:p>
        </p:txBody>
      </p:sp>
      <p:sp>
        <p:nvSpPr>
          <p:cNvPr id="32" name="タイトル 1"/>
          <p:cNvSpPr txBox="1">
            <a:spLocks/>
          </p:cNvSpPr>
          <p:nvPr/>
        </p:nvSpPr>
        <p:spPr>
          <a:xfrm>
            <a:off x="56952" y="2186088"/>
            <a:ext cx="504000" cy="3963090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</a:t>
            </a:r>
            <a:endParaRPr lang="en-US" altLang="ja-JP" sz="2400" dirty="0">
              <a:solidFill>
                <a:schemeClr val="bg1"/>
              </a:solidFill>
              <a:effectLst>
                <a:outerShdw blurRad="50800" dist="889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endParaRPr lang="en-US" altLang="ja-JP" sz="2400" dirty="0">
              <a:solidFill>
                <a:schemeClr val="bg1"/>
              </a:solidFill>
              <a:effectLst>
                <a:outerShdw blurRad="50800" dist="889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他</a:t>
            </a:r>
            <a:endParaRPr lang="en-US" altLang="ja-JP" sz="2400" dirty="0">
              <a:solidFill>
                <a:schemeClr val="bg1"/>
              </a:solidFill>
              <a:effectLst>
                <a:outerShdw blurRad="50800" dist="889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4944723" y="4807822"/>
            <a:ext cx="48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感染リスクが高い活動の回避、可能な範囲で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一時的にマスク着用を奨める</a:t>
            </a:r>
          </a:p>
        </p:txBody>
      </p:sp>
      <p:sp>
        <p:nvSpPr>
          <p:cNvPr id="43" name="タイトル 1"/>
          <p:cNvSpPr txBox="1">
            <a:spLocks/>
          </p:cNvSpPr>
          <p:nvPr/>
        </p:nvSpPr>
        <p:spPr>
          <a:xfrm>
            <a:off x="631068" y="6230537"/>
            <a:ext cx="4248000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○ワクチンの３回目接種の加速化</a:t>
            </a:r>
            <a:endParaRPr lang="en-US" altLang="ja-JP" sz="2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5" name="タイトル 1"/>
          <p:cNvSpPr txBox="1">
            <a:spLocks/>
          </p:cNvSpPr>
          <p:nvPr/>
        </p:nvSpPr>
        <p:spPr>
          <a:xfrm>
            <a:off x="4944723" y="6230537"/>
            <a:ext cx="4860000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○あいスタ認証店の普及</a:t>
            </a:r>
            <a:endParaRPr lang="en-US" altLang="ja-JP" sz="2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22341" y="3385110"/>
            <a:ext cx="4248000" cy="54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19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⑫３月・４月に行われる行事等での対策</a:t>
            </a:r>
          </a:p>
        </p:txBody>
      </p:sp>
      <p:sp>
        <p:nvSpPr>
          <p:cNvPr id="48" name="タイトル 1"/>
          <p:cNvSpPr txBox="1">
            <a:spLocks/>
          </p:cNvSpPr>
          <p:nvPr/>
        </p:nvSpPr>
        <p:spPr>
          <a:xfrm>
            <a:off x="4944723" y="3385110"/>
            <a:ext cx="4860000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人と人の距離の確保、大声での会話自粛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621034" y="2186088"/>
            <a:ext cx="4248000" cy="1117666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⑪イベントの開催制限等</a:t>
            </a:r>
          </a:p>
        </p:txBody>
      </p:sp>
      <p:sp>
        <p:nvSpPr>
          <p:cNvPr id="44" name="タイトル 1"/>
          <p:cNvSpPr txBox="1">
            <a:spLocks/>
          </p:cNvSpPr>
          <p:nvPr/>
        </p:nvSpPr>
        <p:spPr>
          <a:xfrm>
            <a:off x="4944722" y="2199349"/>
            <a:ext cx="1821838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感染防止安全計画</a:t>
            </a:r>
            <a:endParaRPr lang="en-US" altLang="ja-JP" sz="1800" spc="-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8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策定イベント</a:t>
            </a:r>
            <a:endParaRPr lang="ja-JP" altLang="en-US" sz="18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3" name="タイトル 1"/>
          <p:cNvSpPr txBox="1">
            <a:spLocks/>
          </p:cNvSpPr>
          <p:nvPr/>
        </p:nvSpPr>
        <p:spPr>
          <a:xfrm>
            <a:off x="6766560" y="2199349"/>
            <a:ext cx="3038163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収容定員まで</a:t>
            </a:r>
            <a:endParaRPr lang="en-US" altLang="ja-JP" sz="1800" spc="-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27048" y="4807822"/>
            <a:ext cx="4248000" cy="72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⑭保育所、認定こども園、</a:t>
            </a:r>
            <a:endParaRPr kumimoji="1" lang="en-US" altLang="ja-JP" sz="2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幼稚園等での対応</a:t>
            </a:r>
          </a:p>
        </p:txBody>
      </p:sp>
      <p:sp>
        <p:nvSpPr>
          <p:cNvPr id="54" name="タイトル 1"/>
          <p:cNvSpPr txBox="1">
            <a:spLocks/>
          </p:cNvSpPr>
          <p:nvPr/>
        </p:nvSpPr>
        <p:spPr>
          <a:xfrm>
            <a:off x="4944723" y="4006466"/>
            <a:ext cx="48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感染リスクが高い学習活動の実施は慎重に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再開を検討、部活動は感染防止対策を徹底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17CE901B-D2A8-4125-B4BB-67AF970E0142}"/>
              </a:ext>
            </a:extLst>
          </p:cNvPr>
          <p:cNvSpPr txBox="1"/>
          <p:nvPr/>
        </p:nvSpPr>
        <p:spPr>
          <a:xfrm>
            <a:off x="631068" y="5609178"/>
            <a:ext cx="4248000" cy="54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⑮高齢者施設等での対応</a:t>
            </a:r>
            <a:endParaRPr kumimoji="1" lang="en-US" altLang="ja-JP" sz="2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タイトル 1">
            <a:extLst>
              <a:ext uri="{FF2B5EF4-FFF2-40B4-BE49-F238E27FC236}">
                <a16:creationId xmlns:a16="http://schemas.microsoft.com/office/drawing/2014/main" id="{4F38931E-3C3B-4BBE-9305-C25345E71C35}"/>
              </a:ext>
            </a:extLst>
          </p:cNvPr>
          <p:cNvSpPr txBox="1">
            <a:spLocks/>
          </p:cNvSpPr>
          <p:nvPr/>
        </p:nvSpPr>
        <p:spPr>
          <a:xfrm>
            <a:off x="4944723" y="5609178"/>
            <a:ext cx="4860000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「介護現場における感染対策の手引き」に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基づく対応を徹底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6A26AD3C-41B4-4A77-8000-CC2A0E42AE26}"/>
              </a:ext>
            </a:extLst>
          </p:cNvPr>
          <p:cNvSpPr txBox="1"/>
          <p:nvPr/>
        </p:nvSpPr>
        <p:spPr>
          <a:xfrm>
            <a:off x="621034" y="779333"/>
            <a:ext cx="4248000" cy="54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⑨職場クラスターを防ぐ感染防止対策</a:t>
            </a:r>
          </a:p>
        </p:txBody>
      </p:sp>
      <p:sp>
        <p:nvSpPr>
          <p:cNvPr id="68" name="タイトル 1">
            <a:extLst>
              <a:ext uri="{FF2B5EF4-FFF2-40B4-BE49-F238E27FC236}">
                <a16:creationId xmlns:a16="http://schemas.microsoft.com/office/drawing/2014/main" id="{9946E8B0-DE10-4881-A1B3-53FFE099F628}"/>
              </a:ext>
            </a:extLst>
          </p:cNvPr>
          <p:cNvSpPr txBox="1">
            <a:spLocks/>
          </p:cNvSpPr>
          <p:nvPr/>
        </p:nvSpPr>
        <p:spPr>
          <a:xfrm>
            <a:off x="4944723" y="779333"/>
            <a:ext cx="4860000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休憩室等での注意周知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16062BDB-B02C-44A7-8D7C-FEEF7CCBD899}"/>
              </a:ext>
            </a:extLst>
          </p:cNvPr>
          <p:cNvSpPr txBox="1"/>
          <p:nvPr/>
        </p:nvSpPr>
        <p:spPr>
          <a:xfrm>
            <a:off x="621034" y="1387626"/>
            <a:ext cx="4248000" cy="720000"/>
          </a:xfrm>
          <a:prstGeom prst="rect">
            <a:avLst/>
          </a:prstGeom>
          <a:solidFill>
            <a:srgbClr val="FD9935"/>
          </a:solidFill>
          <a:ln w="381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⑩事業継続計画（ＢＣＰ）の点検・策定</a:t>
            </a:r>
          </a:p>
        </p:txBody>
      </p:sp>
      <p:sp>
        <p:nvSpPr>
          <p:cNvPr id="70" name="タイトル 1">
            <a:extLst>
              <a:ext uri="{FF2B5EF4-FFF2-40B4-BE49-F238E27FC236}">
                <a16:creationId xmlns:a16="http://schemas.microsoft.com/office/drawing/2014/main" id="{04B0DB2F-8363-443F-83A0-1C1C0C768502}"/>
              </a:ext>
            </a:extLst>
          </p:cNvPr>
          <p:cNvSpPr txBox="1">
            <a:spLocks/>
          </p:cNvSpPr>
          <p:nvPr/>
        </p:nvSpPr>
        <p:spPr>
          <a:xfrm>
            <a:off x="4944723" y="1387626"/>
            <a:ext cx="4860000" cy="72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事業継続計画（</a:t>
            </a:r>
            <a:r>
              <a:rPr lang="en-US" altLang="ja-JP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BCP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）を点検し、</a:t>
            </a:r>
            <a:endParaRPr lang="en-US" altLang="ja-JP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未策定の場合は早急に策定</a:t>
            </a:r>
          </a:p>
        </p:txBody>
      </p:sp>
      <p:sp>
        <p:nvSpPr>
          <p:cNvPr id="71" name="タイトル 1">
            <a:extLst>
              <a:ext uri="{FF2B5EF4-FFF2-40B4-BE49-F238E27FC236}">
                <a16:creationId xmlns:a16="http://schemas.microsoft.com/office/drawing/2014/main" id="{96067ECE-EF36-4CA1-A3E6-3A9CFC3E9DBC}"/>
              </a:ext>
            </a:extLst>
          </p:cNvPr>
          <p:cNvSpPr txBox="1">
            <a:spLocks/>
          </p:cNvSpPr>
          <p:nvPr/>
        </p:nvSpPr>
        <p:spPr>
          <a:xfrm>
            <a:off x="48869" y="766269"/>
            <a:ext cx="504000" cy="1336851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eaVert" wrap="none" lIns="91440" tIns="45720" rIns="91440" bIns="45720" rtlCol="0" anchor="ctr" anchorCtr="1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effectLst>
                  <a:outerShdw blurRad="50800" dist="889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事業者</a:t>
            </a: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4944722" y="2750687"/>
            <a:ext cx="1821838" cy="5513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その他のイベント</a:t>
            </a:r>
            <a:endParaRPr lang="en-US" altLang="ja-JP" sz="1800" spc="-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6766560" y="2762027"/>
            <a:ext cx="3038162" cy="540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36000" tIns="45720" rIns="9144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8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５，０００人又は収容定員５０％</a:t>
            </a:r>
            <a:endParaRPr lang="en-US" altLang="ja-JP" sz="1800" spc="-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l"/>
            <a:r>
              <a:rPr lang="ja-JP" altLang="en-US" sz="18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のいずれか大きい方</a:t>
            </a:r>
            <a:endParaRPr lang="en-US" altLang="ja-JP" sz="1800" spc="-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385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1"/>
          <p:cNvSpPr txBox="1">
            <a:spLocks/>
          </p:cNvSpPr>
          <p:nvPr/>
        </p:nvSpPr>
        <p:spPr>
          <a:xfrm>
            <a:off x="144903" y="1938280"/>
            <a:ext cx="9612000" cy="2189104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ct val="100000"/>
              </a:lnSpc>
            </a:pPr>
            <a:r>
              <a:rPr lang="ja-JP" altLang="en-US" sz="4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8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外出する場合</a:t>
            </a:r>
            <a:r>
              <a:rPr lang="ja-JP" altLang="en-US" sz="4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は、</a:t>
            </a:r>
            <a:r>
              <a:rPr lang="ja-JP" altLang="en-US" sz="4800" spc="-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混雑</a:t>
            </a:r>
            <a:r>
              <a:rPr lang="ja-JP" altLang="en-US" sz="4800" spc="-5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した</a:t>
            </a:r>
            <a:r>
              <a:rPr lang="ja-JP" altLang="en-US" sz="4800" spc="-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場所</a:t>
            </a:r>
            <a:r>
              <a:rPr lang="ja-JP" altLang="en-US" sz="4800" spc="-5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や</a:t>
            </a:r>
            <a:endParaRPr lang="en-US" altLang="ja-JP" sz="4800" spc="-5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4800" spc="-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感染リスク</a:t>
            </a:r>
            <a:r>
              <a:rPr lang="ja-JP" altLang="en-US" sz="4800" spc="-5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が</a:t>
            </a:r>
            <a:r>
              <a:rPr lang="ja-JP" altLang="en-US" sz="4800" spc="-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高い場所</a:t>
            </a:r>
            <a:r>
              <a:rPr lang="ja-JP" altLang="en-US" sz="4800" spc="-5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4800" spc="-5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避けて</a:t>
            </a:r>
            <a:endParaRPr lang="en-US" altLang="ja-JP" sz="32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44904" y="229035"/>
            <a:ext cx="9612000" cy="824770"/>
          </a:xfrm>
          <a:prstGeom prst="rect">
            <a:avLst/>
          </a:prstGeom>
          <a:solidFill>
            <a:schemeClr val="tx1"/>
          </a:solidFill>
          <a:ln w="63500">
            <a:noFill/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 algn="ctr">
              <a:lnSpc>
                <a:spcPct val="110000"/>
              </a:lnSpc>
            </a:pPr>
            <a:r>
              <a:rPr lang="ja-JP" altLang="en-US" sz="54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54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r>
              <a:rPr lang="ja-JP" altLang="en-US" sz="5400" b="1" dirty="0" err="1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</a:t>
            </a:r>
            <a:r>
              <a:rPr lang="ja-JP" altLang="en-US" sz="54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県民の皆様へのお願い</a:t>
            </a: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159693" y="5011859"/>
            <a:ext cx="9612000" cy="1651071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ct val="100000"/>
              </a:lnSpc>
            </a:pPr>
            <a:r>
              <a:rPr lang="ja-JP" altLang="en-US" sz="38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38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基本的</a:t>
            </a:r>
            <a:r>
              <a:rPr lang="ja-JP" altLang="en-US" sz="38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</a:t>
            </a:r>
            <a:r>
              <a:rPr lang="ja-JP" altLang="en-US" sz="38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感染防止対策</a:t>
            </a:r>
            <a:r>
              <a:rPr lang="ja-JP" altLang="en-US" sz="38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を</a:t>
            </a:r>
            <a:r>
              <a:rPr lang="ja-JP" altLang="en-US" sz="38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徹底</a:t>
            </a:r>
            <a:endParaRPr lang="en-US" altLang="ja-JP" sz="3800" dirty="0" smtClean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38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○移動先での</a:t>
            </a:r>
            <a:r>
              <a:rPr lang="ja-JP" altLang="en-US" sz="38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感染リスクの高い行動</a:t>
            </a:r>
            <a:r>
              <a:rPr lang="ja-JP" altLang="en-US" sz="3800" dirty="0" smtClean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</a:t>
            </a:r>
            <a:r>
              <a:rPr lang="ja-JP" altLang="en-US" sz="3800" dirty="0" smtClean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控えて</a:t>
            </a:r>
            <a:endParaRPr lang="en-US" altLang="ja-JP" sz="3800" dirty="0" smtClean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59693" y="4120660"/>
            <a:ext cx="9612000" cy="851883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② 県をまたぐ移動の注意点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44904" y="1158385"/>
            <a:ext cx="9612000" cy="851883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① 外出の注意点</a:t>
            </a:r>
          </a:p>
        </p:txBody>
      </p:sp>
    </p:spTree>
    <p:extLst>
      <p:ext uri="{BB962C8B-B14F-4D97-AF65-F5344CB8AC3E}">
        <p14:creationId xmlns:p14="http://schemas.microsoft.com/office/powerpoint/2010/main" val="376121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155428" y="3646448"/>
            <a:ext cx="9612000" cy="2938910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ct val="100000"/>
              </a:lnSpc>
            </a:pPr>
            <a:endParaRPr lang="en-US" altLang="ja-JP" sz="3300" dirty="0">
              <a:ln w="20955">
                <a:noFill/>
              </a:ln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感染しない</a:t>
            </a:r>
            <a:r>
              <a:rPr lang="ja-JP" altLang="en-US" sz="3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させない</a:t>
            </a:r>
            <a:endParaRPr lang="en-US" altLang="ja-JP" sz="3000" dirty="0">
              <a:ln w="2095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４人</a:t>
            </a: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までを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目安</a:t>
            </a: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黙食</a:t>
            </a:r>
            <a:endParaRPr lang="en-US" altLang="ja-JP" sz="3000" dirty="0">
              <a:ln w="2095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を基本とし、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マスク会食</a:t>
            </a:r>
            <a:endParaRPr lang="en-US" altLang="ja-JP" sz="3000" dirty="0">
              <a:ln w="2095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あいスタ認証店</a:t>
            </a: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や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安全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endParaRPr lang="en-US" altLang="ja-JP" sz="3000" dirty="0">
              <a:ln w="20955">
                <a:noFill/>
              </a:ln>
              <a:solidFill>
                <a:srgbClr val="FF0000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安心宣言施設</a:t>
            </a: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利用</a:t>
            </a:r>
            <a:endParaRPr lang="ja-JP" altLang="en-US" sz="3000" dirty="0">
              <a:ln w="20955">
                <a:solidFill>
                  <a:schemeClr val="bg1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○「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三つの密</a:t>
            </a:r>
            <a:r>
              <a:rPr lang="ja-JP" altLang="en-US" sz="3000" dirty="0">
                <a:ln w="20955">
                  <a:noFill/>
                </a:ln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」は</a:t>
            </a:r>
            <a:r>
              <a:rPr lang="ja-JP" altLang="en-US" sz="300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避けて</a:t>
            </a:r>
            <a:endParaRPr lang="ja-JP" altLang="en-US" sz="3000" dirty="0">
              <a:ln w="20955">
                <a:solidFill>
                  <a:schemeClr val="bg1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endParaRPr lang="ja-JP" altLang="en-US" sz="4000" dirty="0">
              <a:ln w="20955">
                <a:solidFill>
                  <a:schemeClr val="bg1"/>
                </a:solidFill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155428" y="1124169"/>
            <a:ext cx="9612000" cy="1532473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ct val="100000"/>
              </a:lnSpc>
            </a:pP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高齢者</a:t>
            </a:r>
            <a:r>
              <a:rPr lang="ja-JP" altLang="en-US" sz="4000" dirty="0">
                <a:ln w="6350"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基礎疾患</a:t>
            </a: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のある方に配慮</a:t>
            </a:r>
            <a:endParaRPr lang="en-US" altLang="ja-JP" sz="40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○感染リスクの高い施設を利用しない</a:t>
            </a:r>
            <a:endParaRPr lang="en-US" altLang="ja-JP" sz="40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16096" y="6231884"/>
            <a:ext cx="2583965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内閣官房</a:t>
            </a:r>
            <a:r>
              <a:rPr kumimoji="1" lang="en-US" altLang="ja-JP" sz="5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HP</a:t>
            </a:r>
            <a:r>
              <a:rPr kumimoji="1" lang="ja-JP" altLang="en-US" sz="5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掲載イラストを加工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55428" y="2854448"/>
            <a:ext cx="9612000" cy="792000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④ 基本的な感染防止対策の徹底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155428" y="332169"/>
            <a:ext cx="9612000" cy="792000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③ 高齢者等への感染拡大の防止</a:t>
            </a:r>
          </a:p>
        </p:txBody>
      </p:sp>
      <p:pic>
        <p:nvPicPr>
          <p:cNvPr id="15" name="図 1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5" r="3835"/>
          <a:stretch/>
        </p:blipFill>
        <p:spPr>
          <a:xfrm>
            <a:off x="4961428" y="3982547"/>
            <a:ext cx="3495076" cy="2333975"/>
          </a:xfrm>
          <a:prstGeom prst="rect">
            <a:avLst/>
          </a:prstGeom>
          <a:effectLst/>
        </p:spPr>
      </p:pic>
      <p:sp>
        <p:nvSpPr>
          <p:cNvPr id="16" name="乗算 15"/>
          <p:cNvSpPr/>
          <p:nvPr/>
        </p:nvSpPr>
        <p:spPr>
          <a:xfrm>
            <a:off x="8212589" y="3646448"/>
            <a:ext cx="1473534" cy="1417333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</p:spTree>
    <p:extLst>
      <p:ext uri="{BB962C8B-B14F-4D97-AF65-F5344CB8AC3E}">
        <p14:creationId xmlns:p14="http://schemas.microsoft.com/office/powerpoint/2010/main" val="1044823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121787" y="131927"/>
            <a:ext cx="9668207" cy="768927"/>
          </a:xfrm>
          <a:prstGeom prst="rect">
            <a:avLst/>
          </a:prstGeom>
          <a:solidFill>
            <a:schemeClr val="tx1"/>
          </a:solidFill>
          <a:ln w="63500">
            <a:noFill/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10000"/>
              </a:lnSpc>
            </a:pPr>
            <a:r>
              <a:rPr lang="en-US" altLang="ja-JP" sz="54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r>
              <a:rPr lang="ja-JP" altLang="en-US" sz="54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．事業者の皆様へのお願い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20002" y="1899072"/>
            <a:ext cx="9623100" cy="2555362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360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入場者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の感染防止のための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整理・誘導</a:t>
            </a:r>
            <a:endParaRPr lang="en-US" altLang="ja-JP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手指の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消毒設備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設置</a:t>
            </a:r>
            <a:endParaRPr lang="en-US" altLang="ja-JP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入場者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に対する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マスク着用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の周知</a:t>
            </a:r>
            <a:endParaRPr lang="en-US" altLang="ja-JP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施設の換気</a:t>
            </a: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等 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endParaRPr lang="en-US" altLang="ja-JP" sz="40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20002" y="1003543"/>
            <a:ext cx="9650810" cy="873443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12700">
                  <a:noFill/>
                </a:ln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⑤</a:t>
            </a:r>
            <a:r>
              <a:rPr lang="ja-JP" altLang="en-US" sz="4800" b="1" dirty="0">
                <a:ln w="12700">
                  <a:solidFill>
                    <a:schemeClr val="bg1">
                      <a:alpha val="40000"/>
                    </a:schemeClr>
                  </a:solidFill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飲食店等に対する協力要請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21787" y="5290199"/>
            <a:ext cx="9624884" cy="1411280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360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ct val="100000"/>
              </a:lnSpc>
            </a:pP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業種別ガイドライン</a:t>
            </a: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遵守、徹底</a:t>
            </a:r>
            <a:endParaRPr lang="en-US" altLang="ja-JP" sz="40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ct val="100000"/>
              </a:lnSpc>
            </a:pP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○全ての施設で、感染防止対策の自己点検</a:t>
            </a:r>
            <a:endParaRPr lang="en-US" altLang="ja-JP" sz="4000" dirty="0">
              <a:ln w="6350">
                <a:noFill/>
              </a:ln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121787" y="4454434"/>
            <a:ext cx="9623100" cy="835765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⑥ 業種別ガイドラインの遵守等</a:t>
            </a:r>
          </a:p>
        </p:txBody>
      </p:sp>
    </p:spTree>
    <p:extLst>
      <p:ext uri="{BB962C8B-B14F-4D97-AF65-F5344CB8AC3E}">
        <p14:creationId xmlns:p14="http://schemas.microsoft.com/office/powerpoint/2010/main" val="1294759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127718" y="1048870"/>
            <a:ext cx="9576002" cy="5540189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1440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ts val="1600"/>
              </a:lnSpc>
            </a:pPr>
            <a:endParaRPr lang="en-US" altLang="ja-JP" sz="3600" dirty="0">
              <a:ln w="6350"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ts val="5400"/>
              </a:lnSpc>
            </a:pPr>
            <a:r>
              <a:rPr lang="ja-JP" altLang="en-US" sz="3900" dirty="0">
                <a:ln w="6350">
                  <a:noFill/>
                </a:ln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 </a:t>
            </a:r>
            <a:r>
              <a:rPr lang="ja-JP" altLang="en-US" sz="39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生活・経済の安定確保に不可欠な事業者</a:t>
            </a:r>
            <a:endParaRPr lang="en-US" altLang="ja-JP" sz="39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ts val="5400"/>
              </a:lnSpc>
            </a:pPr>
            <a:r>
              <a:rPr lang="ja-JP" altLang="en-US" sz="32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① 医療体制の維持</a:t>
            </a:r>
            <a:r>
              <a:rPr lang="ja-JP" altLang="en-US" sz="36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病院・薬局等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</a:p>
          <a:p>
            <a:pPr indent="179388">
              <a:lnSpc>
                <a:spcPts val="5400"/>
              </a:lnSpc>
            </a:pPr>
            <a:r>
              <a:rPr lang="ja-JP" altLang="en-US" sz="32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② 支援が必要な方々の保護の継続 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介護老人福祉施設等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en-US" altLang="ja-JP" sz="36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ts val="5400"/>
              </a:lnSpc>
            </a:pPr>
            <a:r>
              <a:rPr lang="ja-JP" altLang="en-US" sz="32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③ 国民の安定的な生活の確保 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インフラ・食料品供給関係等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</a:p>
          <a:p>
            <a:pPr indent="179388">
              <a:lnSpc>
                <a:spcPts val="5400"/>
              </a:lnSpc>
            </a:pPr>
            <a:r>
              <a:rPr lang="ja-JP" altLang="en-US" sz="32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④ 社会の安定の維持</a:t>
            </a:r>
            <a:r>
              <a:rPr lang="ja-JP" altLang="en-US" sz="36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金融・物流・警察・消防・託児所等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</a:p>
          <a:p>
            <a:pPr indent="179388">
              <a:lnSpc>
                <a:spcPts val="5400"/>
              </a:lnSpc>
            </a:pPr>
            <a:r>
              <a:rPr lang="ja-JP" altLang="en-US" sz="32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⑤ その他 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学校等</a:t>
            </a:r>
            <a:r>
              <a:rPr lang="en-US" altLang="ja-JP" sz="1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</a:p>
          <a:p>
            <a:pPr indent="179388">
              <a:lnSpc>
                <a:spcPts val="5400"/>
              </a:lnSpc>
            </a:pPr>
            <a:r>
              <a:rPr lang="ja-JP" altLang="en-US" sz="38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 欠勤者が多く発生する場合でも事業を継続</a:t>
            </a:r>
            <a:endParaRPr lang="en-US" altLang="ja-JP" sz="38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27720" y="159004"/>
            <a:ext cx="9576000" cy="889867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⑦ </a:t>
            </a:r>
            <a:r>
              <a:rPr kumimoji="1" lang="ja-JP" altLang="en-US" sz="34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生活・経済の安定確保に不可欠な業務の継続</a:t>
            </a:r>
            <a:endParaRPr lang="ja-JP" altLang="en-US" sz="3400" b="1" dirty="0">
              <a:ln w="12700">
                <a:noFill/>
              </a:ln>
              <a:solidFill>
                <a:schemeClr val="bg1"/>
              </a:solidFill>
              <a:effectLst>
                <a:outerShdw blurRad="63500" dist="76200" dir="2700000" algn="tl">
                  <a:srgbClr val="000000">
                    <a:alpha val="50000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3065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/>
          <p:cNvSpPr txBox="1">
            <a:spLocks/>
          </p:cNvSpPr>
          <p:nvPr/>
        </p:nvSpPr>
        <p:spPr>
          <a:xfrm>
            <a:off x="156880" y="1115886"/>
            <a:ext cx="9576000" cy="1402258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1440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179388">
              <a:lnSpc>
                <a:spcPts val="1600"/>
              </a:lnSpc>
            </a:pPr>
            <a:endParaRPr lang="en-US" altLang="ja-JP" sz="4000" dirty="0">
              <a:ln w="6350"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ts val="4000"/>
              </a:lnSpc>
            </a:pPr>
            <a:r>
              <a:rPr lang="ja-JP" altLang="en-US" sz="4000" dirty="0">
                <a:ln w="6350">
                  <a:noFill/>
                </a:ln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接触機会の低減に向け、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休暇取得</a:t>
            </a: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endParaRPr lang="en-US" altLang="ja-JP" sz="40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179388">
              <a:lnSpc>
                <a:spcPts val="4000"/>
              </a:lnSpc>
            </a:pP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促進</a:t>
            </a: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テレワーク</a:t>
            </a: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推進</a:t>
            </a: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</a:t>
            </a:r>
            <a:endParaRPr lang="en-US" altLang="ja-JP" sz="4000" dirty="0">
              <a:ln w="6350"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64999" y="183515"/>
            <a:ext cx="9576000" cy="942274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⑧ テレワークの推進等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64999" y="3467254"/>
            <a:ext cx="9576000" cy="1096503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36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dirty="0">
                <a:ln w="1270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4000" dirty="0">
                <a:ln w="6350">
                  <a:noFill/>
                </a:ln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休憩室等</a:t>
            </a:r>
            <a:r>
              <a:rPr lang="ja-JP" altLang="en-US" sz="4000" dirty="0">
                <a:ln w="6350">
                  <a:noFill/>
                </a:ln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40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居場所の切替わり</a:t>
            </a:r>
            <a:r>
              <a:rPr lang="ja-JP" altLang="en-US" sz="4000" dirty="0">
                <a:ln w="6350">
                  <a:noFill/>
                </a:ln>
                <a:effectLst>
                  <a:outerShdw blurRad="508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に注意</a:t>
            </a:r>
            <a:endParaRPr lang="ja-JP" altLang="en-US" sz="3600" dirty="0">
              <a:ln w="12700">
                <a:noFill/>
              </a:ln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164999" y="2521687"/>
            <a:ext cx="9576000" cy="928828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⑨ 職場クラスターを防ぐ感染防止対策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56880" y="4563757"/>
            <a:ext cx="9572811" cy="882302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>
                <a:ln w="12700">
                  <a:noFill/>
                </a:ln>
                <a:solidFill>
                  <a:prstClr val="black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 </a:t>
            </a: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⑩ </a:t>
            </a:r>
            <a:r>
              <a:rPr kumimoji="1" lang="ja-JP" altLang="en-US" b="1" i="0" u="none" strike="noStrike" kern="1200" cap="none" spc="0" normalizeH="0" baseline="0" noProof="0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事業継続計画（ＢＣＰ）の点検・策定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4999" y="5460917"/>
            <a:ext cx="9576000" cy="1262612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180000" rIns="0" bIns="18000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63525">
              <a:lnSpc>
                <a:spcPts val="3700"/>
              </a:lnSpc>
            </a:pPr>
            <a:endParaRPr lang="en-US" altLang="ja-JP" sz="28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263525">
              <a:lnSpc>
                <a:spcPts val="4000"/>
              </a:lnSpc>
            </a:pPr>
            <a:r>
              <a:rPr lang="ja-JP" altLang="en-US" sz="4000" dirty="0">
                <a:ln w="6350">
                  <a:noFill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事業継続計画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BCP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）を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点検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し、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未策定</a:t>
            </a: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endParaRPr lang="en-US" altLang="ja-JP" sz="4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indent="263525">
              <a:lnSpc>
                <a:spcPts val="4000"/>
              </a:lnSpc>
            </a:pPr>
            <a:r>
              <a:rPr lang="ja-JP" altLang="en-US" sz="4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場合は</a:t>
            </a:r>
            <a:r>
              <a:rPr lang="ja-JP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早急に策定</a:t>
            </a:r>
          </a:p>
          <a:p>
            <a:pPr indent="263525">
              <a:lnSpc>
                <a:spcPts val="3700"/>
              </a:lnSpc>
            </a:pPr>
            <a:endParaRPr lang="ja-JP" altLang="en-US" sz="3000" dirty="0">
              <a:ln w="6350">
                <a:noFill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819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1"/>
          <p:cNvSpPr txBox="1">
            <a:spLocks/>
          </p:cNvSpPr>
          <p:nvPr/>
        </p:nvSpPr>
        <p:spPr>
          <a:xfrm>
            <a:off x="146022" y="987369"/>
            <a:ext cx="9612000" cy="836378"/>
          </a:xfrm>
          <a:prstGeom prst="rect">
            <a:avLst/>
          </a:prstGeom>
          <a:solidFill>
            <a:srgbClr val="FD9935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800" b="1" i="0" u="none" strike="noStrike" kern="1200" cap="none" spc="0" normalizeH="0" baseline="0" noProof="0" dirty="0">
                <a:ln w="12700">
                  <a:noFill/>
                </a:ln>
                <a:solidFill>
                  <a:prstClr val="black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 </a:t>
            </a:r>
            <a:r>
              <a:rPr lang="ja-JP" altLang="en-US" sz="4800" b="1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⑪ </a:t>
            </a:r>
            <a:r>
              <a:rPr kumimoji="1" lang="ja-JP" altLang="en-US" sz="4800" b="1" i="0" u="none" strike="noStrike" kern="1200" cap="none" spc="0" normalizeH="0" baseline="0" noProof="0" dirty="0">
                <a:ln w="12700">
                  <a:noFill/>
                </a:ln>
                <a:solidFill>
                  <a:schemeClr val="bg1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イベントの開催制限等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146022" y="96593"/>
            <a:ext cx="9612000" cy="792000"/>
          </a:xfrm>
          <a:prstGeom prst="rect">
            <a:avLst/>
          </a:prstGeom>
          <a:solidFill>
            <a:schemeClr val="tx1"/>
          </a:solidFill>
          <a:ln w="63500">
            <a:noFill/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b="1" i="0" u="none" strike="noStrike" kern="1200" cap="none" spc="0" normalizeH="0" baseline="0" noProof="0" dirty="0">
                <a:ln w="12700">
                  <a:noFill/>
                </a:ln>
                <a:solidFill>
                  <a:prstClr val="white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Ⅲ</a:t>
            </a:r>
            <a:r>
              <a:rPr kumimoji="1" lang="ja-JP" altLang="en-US" sz="5400" b="1" i="0" u="none" strike="noStrike" kern="1200" cap="none" spc="0" normalizeH="0" baseline="0" noProof="0" dirty="0">
                <a:ln w="12700">
                  <a:noFill/>
                </a:ln>
                <a:solidFill>
                  <a:prstClr val="white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j-cs"/>
              </a:rPr>
              <a:t>．</a:t>
            </a:r>
            <a:r>
              <a:rPr kumimoji="1" lang="ja-JP" altLang="en-US" sz="5400" b="1" i="0" u="none" strike="noStrike" kern="1200" cap="none" spc="0" normalizeH="0" baseline="0" noProof="0" dirty="0">
                <a:ln w="12700">
                  <a:noFill/>
                </a:ln>
                <a:solidFill>
                  <a:prstClr val="white"/>
                </a:solidFill>
                <a:effectLst>
                  <a:outerShdw blurRad="63500" dist="76200" dir="270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その他のお願い</a:t>
            </a: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4650751" y="2876849"/>
            <a:ext cx="5096807" cy="1224887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0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</a:t>
            </a:r>
            <a:r>
              <a:rPr lang="ja-JP" altLang="en-US" sz="24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収容率</a:t>
            </a:r>
            <a:r>
              <a:rPr lang="en-US" altLang="ja-JP" sz="24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50%(</a:t>
            </a:r>
            <a:r>
              <a:rPr lang="ja-JP" altLang="en-US" sz="24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大声あり）・</a:t>
            </a:r>
            <a:r>
              <a:rPr lang="en-US" altLang="ja-JP" sz="24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100%</a:t>
            </a:r>
            <a:r>
              <a:rPr lang="ja-JP" altLang="en-US" sz="24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（大声なし）　</a:t>
            </a:r>
            <a:endParaRPr lang="en-US" altLang="ja-JP" sz="2400" spc="-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かつ人数上限</a:t>
            </a:r>
            <a:r>
              <a:rPr lang="ja-JP" altLang="en-US" sz="2400" spc="-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５，０００人</a:t>
            </a:r>
            <a:r>
              <a:rPr lang="ja-JP" altLang="en-US" sz="24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又は</a:t>
            </a:r>
            <a:r>
              <a:rPr lang="ja-JP" altLang="en-US" sz="2400" spc="-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収容定員</a:t>
            </a:r>
            <a:endParaRPr lang="en-US" altLang="ja-JP" sz="2400" spc="-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spc="-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５０％</a:t>
            </a:r>
            <a:r>
              <a:rPr lang="ja-JP" altLang="en-US" sz="24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2400" spc="-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いずれか大きい方</a:t>
            </a:r>
          </a:p>
        </p:txBody>
      </p:sp>
      <p:sp>
        <p:nvSpPr>
          <p:cNvPr id="14" name="タイトル 1"/>
          <p:cNvSpPr txBox="1">
            <a:spLocks/>
          </p:cNvSpPr>
          <p:nvPr/>
        </p:nvSpPr>
        <p:spPr>
          <a:xfrm>
            <a:off x="146023" y="1891248"/>
            <a:ext cx="1216143" cy="221048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444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45720" rIns="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内容　</a:t>
            </a: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146023" y="4169236"/>
            <a:ext cx="1203836" cy="249719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444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36000" tIns="45720" rIns="0" bIns="4572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j-cs"/>
              </a:rPr>
              <a:t>その他</a:t>
            </a:r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1427040" y="4169237"/>
            <a:ext cx="8319916" cy="2481942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180000" rIns="0" bIns="1800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indent="93663">
              <a:lnSpc>
                <a:spcPts val="3200"/>
              </a:lnSpc>
              <a:spcBef>
                <a:spcPts val="600"/>
              </a:spcBef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kumimoji="1" lang="ja-JP" altLang="en-US" sz="3200" b="0" i="0" u="none" strike="noStrike" kern="1200" cap="none" normalizeH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事業者は</a:t>
            </a:r>
            <a:r>
              <a:rPr kumimoji="1" lang="ja-JP" altLang="en-US" sz="3200" b="0" i="0" u="none" strike="noStrike" kern="1200" cap="none" normalizeH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適切</a:t>
            </a:r>
            <a:r>
              <a:rPr kumimoji="1" lang="ja-JP" altLang="en-US" sz="3200" b="0" i="0" u="none" strike="noStrike" kern="1200" cap="none" normalizeH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な感染防止対策、</a:t>
            </a:r>
            <a:r>
              <a:rPr lang="ja-JP" altLang="en-US" sz="32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イベント前後</a:t>
            </a:r>
            <a:endParaRPr lang="en-US" altLang="ja-JP" sz="3200" dirty="0">
              <a:ln w="6350">
                <a:noFill/>
              </a:ln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indent="93663">
              <a:lnSpc>
                <a:spcPts val="3200"/>
              </a:lnSpc>
              <a:spcBef>
                <a:spcPts val="600"/>
              </a:spcBef>
              <a:defRPr/>
            </a:pPr>
            <a:r>
              <a:rPr lang="ja-JP" altLang="en-US" sz="32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の「</a:t>
            </a:r>
            <a:r>
              <a:rPr lang="ja-JP" altLang="en-US" sz="32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三つの密</a:t>
            </a:r>
            <a:r>
              <a:rPr lang="ja-JP" altLang="en-US" sz="32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」</a:t>
            </a:r>
            <a:r>
              <a:rPr lang="ja-JP" altLang="en-US" sz="32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回避</a:t>
            </a:r>
            <a:r>
              <a:rPr lang="ja-JP" altLang="en-US" sz="3200" dirty="0">
                <a:ln w="6350">
                  <a:noFill/>
                </a:ln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の方策を</a:t>
            </a:r>
            <a:r>
              <a:rPr lang="ja-JP" altLang="en-US" sz="320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徹底</a:t>
            </a:r>
            <a:endParaRPr lang="en-US" altLang="ja-JP" sz="320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lvl="0" indent="93663">
              <a:lnSpc>
                <a:spcPts val="3200"/>
              </a:lnSpc>
              <a:spcBef>
                <a:spcPts val="600"/>
              </a:spcBef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○イベント会場には</a:t>
            </a:r>
            <a:r>
              <a:rPr kumimoji="1" lang="ja-JP" altLang="en-US" sz="3200" b="0" i="0" u="none" strike="noStrike" kern="1200" cap="none" spc="0" normalizeH="0" baseline="0" noProof="0" dirty="0">
                <a:ln w="6350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直行・直帰</a:t>
            </a:r>
            <a:endParaRPr kumimoji="1" lang="en-US" altLang="ja-JP" sz="3200" b="0" i="0" u="none" strike="noStrike" kern="1200" cap="none" spc="-100" normalizeH="0" noProof="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93663" algn="l" defTabSz="914400" rtl="0" eaLnBrk="1" fontAlgn="auto" latinLnBrk="0" hangingPunct="1">
              <a:lnSpc>
                <a:spcPts val="32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1200" cap="none" spc="0" normalizeH="0" baseline="0" noProof="0" dirty="0">
                <a:ln w="6350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○参加者は</a:t>
            </a:r>
            <a:r>
              <a:rPr kumimoji="1" lang="ja-JP" altLang="en-US" sz="3200" b="0" i="0" u="none" strike="noStrike" kern="1200" cap="none" spc="0" normalizeH="0" baseline="0" noProof="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人との距離確保</a:t>
            </a:r>
            <a:r>
              <a:rPr kumimoji="1" lang="ja-JP" altLang="en-US" sz="3200" b="0" i="0" u="none" strike="noStrike" kern="1200" cap="none" spc="0" normalizeH="0" baseline="0" noProof="0" dirty="0">
                <a:ln w="20955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等</a:t>
            </a:r>
            <a:r>
              <a:rPr kumimoji="1" lang="ja-JP" altLang="en-US" sz="3200" b="0" i="0" u="none" strike="noStrike" kern="1200" cap="none" spc="-120" normalizeH="0" baseline="0" noProof="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自覚を</a:t>
            </a:r>
            <a:endParaRPr kumimoji="1" lang="en-US" altLang="ja-JP" sz="3200" b="0" i="0" u="none" strike="noStrike" kern="1200" cap="none" spc="-120" normalizeH="0" baseline="0" noProof="0" dirty="0">
              <a:ln w="2095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marL="0" marR="0" lvl="0" indent="93663" algn="l" defTabSz="914400" rtl="0" eaLnBrk="1" fontAlgn="auto" latinLnBrk="0" hangingPunct="1">
              <a:lnSpc>
                <a:spcPts val="32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200" spc="-12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   </a:t>
            </a:r>
            <a:r>
              <a:rPr kumimoji="1" lang="ja-JP" altLang="en-US" sz="3200" b="0" i="0" u="none" strike="noStrike" kern="1200" cap="none" spc="-120" normalizeH="0" baseline="0" noProof="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持って感染防止対策</a:t>
            </a:r>
            <a:r>
              <a:rPr kumimoji="1" lang="ja-JP" altLang="en-US" sz="3200" b="0" i="0" u="none" strike="noStrike" kern="1200" cap="none" spc="-120" normalizeH="0" baseline="0" noProof="0" dirty="0">
                <a:ln w="20955">
                  <a:noFill/>
                </a:ln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を</a:t>
            </a:r>
            <a:r>
              <a:rPr kumimoji="1" lang="ja-JP" altLang="en-US" sz="3200" b="0" i="0" u="none" strike="noStrike" kern="1200" cap="none" spc="-120" normalizeH="0" baseline="0" noProof="0" dirty="0">
                <a:ln w="20955"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徹底</a:t>
            </a:r>
            <a:endParaRPr kumimoji="1" lang="en-US" altLang="ja-JP" sz="3200" b="0" i="0" u="none" strike="noStrike" kern="1200" cap="none" spc="-120" normalizeH="0" baseline="0" noProof="0" dirty="0">
              <a:ln w="20955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-1789612" y="3476503"/>
            <a:ext cx="17896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【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事業者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】</a:t>
            </a:r>
            <a:endParaRPr kumimoji="1" lang="ja-JP" alt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988164" y="4977840"/>
            <a:ext cx="178961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【</a:t>
            </a:r>
            <a:r>
              <a:rPr kumimoji="1" lang="ja-JP" alt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参加者</a:t>
            </a:r>
            <a:r>
              <a:rPr kumimoji="1" lang="en-US" altLang="ja-JP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】</a:t>
            </a:r>
            <a:endParaRPr kumimoji="1" lang="ja-JP" alt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16" name="タイトル 1"/>
          <p:cNvSpPr txBox="1">
            <a:spLocks/>
          </p:cNvSpPr>
          <p:nvPr/>
        </p:nvSpPr>
        <p:spPr>
          <a:xfrm>
            <a:off x="1427642" y="1891248"/>
            <a:ext cx="3158837" cy="963933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9366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normalizeH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感染防止安全計画</a:t>
            </a:r>
            <a:endParaRPr kumimoji="1" lang="en-US" altLang="ja-JP" sz="3000" b="0" i="0" u="none" strike="noStrike" kern="1200" cap="none" normalizeH="0" noProof="0" dirty="0">
              <a:ln w="6350">
                <a:noFill/>
              </a:ln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0" marR="0" lvl="0" indent="9366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normalizeH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策定イベント</a:t>
            </a:r>
            <a:endParaRPr kumimoji="1" lang="ja-JP" altLang="en-US" sz="3000" b="0" i="0" u="none" strike="noStrike" kern="1200" cap="none" normalizeH="0" noProof="0" dirty="0">
              <a:ln w="6350"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9" name="タイトル 1"/>
          <p:cNvSpPr txBox="1">
            <a:spLocks/>
          </p:cNvSpPr>
          <p:nvPr/>
        </p:nvSpPr>
        <p:spPr>
          <a:xfrm>
            <a:off x="1427040" y="2855181"/>
            <a:ext cx="3158837" cy="1246555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9366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000" b="0" i="0" u="none" strike="noStrike" kern="1200" cap="none" normalizeH="0" noProof="0" dirty="0">
                <a:ln w="6350">
                  <a:noFill/>
                </a:ln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その他のイベント</a:t>
            </a:r>
          </a:p>
        </p:txBody>
      </p:sp>
      <p:sp>
        <p:nvSpPr>
          <p:cNvPr id="20" name="タイトル 1"/>
          <p:cNvSpPr txBox="1">
            <a:spLocks/>
          </p:cNvSpPr>
          <p:nvPr/>
        </p:nvSpPr>
        <p:spPr>
          <a:xfrm>
            <a:off x="4650751" y="1891249"/>
            <a:ext cx="5096807" cy="933320"/>
          </a:xfrm>
          <a:prstGeom prst="rect">
            <a:avLst/>
          </a:prstGeom>
          <a:solidFill>
            <a:schemeClr val="bg1"/>
          </a:solidFill>
          <a:ln w="44450">
            <a:solidFill>
              <a:schemeClr val="tx1"/>
            </a:solidFill>
            <a:miter lim="800000"/>
          </a:ln>
          <a:effectLst>
            <a:outerShdw blurRad="127000" dist="63500" dir="2700000" algn="tl" rotWithShape="0">
              <a:prstClr val="black">
                <a:alpha val="60000"/>
              </a:prstClr>
            </a:outerShdw>
          </a:effectLst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spc="-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0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収容率</a:t>
            </a:r>
            <a:r>
              <a:rPr lang="ja-JP" altLang="en-US" sz="3000" spc="-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１００％</a:t>
            </a:r>
            <a:r>
              <a:rPr lang="ja-JP" altLang="en-US" sz="30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かつ</a:t>
            </a:r>
            <a:endParaRPr lang="en-US" altLang="ja-JP" sz="3000" spc="-2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3000" spc="-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3000" spc="-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人数上限</a:t>
            </a:r>
            <a:r>
              <a:rPr lang="ja-JP" altLang="en-US" sz="3000" spc="-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収容定員まで</a:t>
            </a:r>
            <a:endParaRPr lang="en-US" altLang="ja-JP" sz="3000" spc="-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9374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6185</TotalTime>
  <Words>1464</Words>
  <Application>Microsoft Office PowerPoint</Application>
  <PresentationFormat>A4 210 x 297 mm</PresentationFormat>
  <Paragraphs>187</Paragraphs>
  <Slides>13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5" baseType="lpstr">
      <vt:lpstr>ＤＨＰ特太ゴシック体</vt:lpstr>
      <vt:lpstr>HGP創英角ｺﾞｼｯｸUB</vt:lpstr>
      <vt:lpstr>HGS創英角ｺﾞｼｯｸUB</vt:lpstr>
      <vt:lpstr>HG創英角ｺﾞｼｯｸUB</vt:lpstr>
      <vt:lpstr>ＭＳ Ｐゴシック</vt:lpstr>
      <vt:lpstr>ＭＳ Ｐ明朝</vt:lpstr>
      <vt:lpstr>游ゴシック</vt:lpstr>
      <vt:lpstr>游ゴシック Light</vt:lpstr>
      <vt:lpstr>Arial</vt:lpstr>
      <vt:lpstr>Calibri</vt:lpstr>
      <vt:lpstr>Calibri Light</vt:lpstr>
      <vt:lpstr>Office テーマ</vt:lpstr>
      <vt:lpstr>厳重警戒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休業協力要請</dc:title>
  <dc:creator>oa</dc:creator>
  <cp:lastModifiedBy>oa</cp:lastModifiedBy>
  <cp:revision>882</cp:revision>
  <cp:lastPrinted>2022-03-17T07:57:26Z</cp:lastPrinted>
  <dcterms:created xsi:type="dcterms:W3CDTF">2020-04-27T05:04:02Z</dcterms:created>
  <dcterms:modified xsi:type="dcterms:W3CDTF">2022-03-17T08:00:18Z</dcterms:modified>
</cp:coreProperties>
</file>